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336" r:id="rId3"/>
    <p:sldId id="257" r:id="rId4"/>
    <p:sldId id="3341" r:id="rId5"/>
    <p:sldId id="3342" r:id="rId6"/>
    <p:sldId id="3344" r:id="rId7"/>
    <p:sldId id="3339" r:id="rId8"/>
    <p:sldId id="3340" r:id="rId9"/>
    <p:sldId id="3337" r:id="rId10"/>
    <p:sldId id="3343" r:id="rId11"/>
    <p:sldId id="3346" r:id="rId12"/>
    <p:sldId id="3338" r:id="rId13"/>
    <p:sldId id="3345" r:id="rId14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0"/>
    <p:restoredTop sz="87490"/>
  </p:normalViewPr>
  <p:slideViewPr>
    <p:cSldViewPr snapToGrid="0">
      <p:cViewPr varScale="1">
        <p:scale>
          <a:sx n="190" d="100"/>
          <a:sy n="190" d="100"/>
        </p:scale>
        <p:origin x="2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12D02-3E4C-E94D-97EA-25757F5C29A6}" type="datetimeFigureOut">
              <a:rPr lang="es-GT" smtClean="0"/>
              <a:t>5/05/23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51706-9842-6842-B6AB-A9065AC84EAD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5240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1. Rapido Desarrollo de Nuevas Tecnologias</a:t>
            </a:r>
          </a:p>
          <a:p>
            <a:r>
              <a:rPr lang="es-GT" dirty="0"/>
              <a:t>2. Entorno Empresarial en crecimiento</a:t>
            </a:r>
          </a:p>
          <a:p>
            <a:r>
              <a:rPr lang="es-GT" dirty="0"/>
              <a:t>3. Infraestructura mas complejas</a:t>
            </a:r>
          </a:p>
          <a:p>
            <a:r>
              <a:rPr lang="es-GT" dirty="0"/>
              <a:t>4. Mejora en la forma de Comunicación</a:t>
            </a:r>
          </a:p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51706-9842-6842-B6AB-A9065AC84EAD}" type="slidenum">
              <a:rPr lang="es-GT" smtClean="0"/>
              <a:t>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2186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Que es lo que busca la empresas: </a:t>
            </a:r>
          </a:p>
          <a:p>
            <a:r>
              <a:rPr lang="es-GT" dirty="0"/>
              <a:t>Mejorar la Productividad.</a:t>
            </a:r>
          </a:p>
          <a:p>
            <a:r>
              <a:rPr lang="es-GT" dirty="0"/>
              <a:t>Nuevos Modelos de Negocio</a:t>
            </a:r>
          </a:p>
          <a:p>
            <a:r>
              <a:rPr lang="es-GT" dirty="0"/>
              <a:t>Mejorar los ya existentes.</a:t>
            </a:r>
          </a:p>
          <a:p>
            <a:r>
              <a:rPr lang="es-GT" dirty="0"/>
              <a:t>Para generar una ventaja competitiva se requiere entonces que la toma de decisiones debe realizar con mayor velocidad y precision.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51706-9842-6842-B6AB-A9065AC84EAD}" type="slidenum">
              <a:rPr lang="es-GT" smtClean="0"/>
              <a:t>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9524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Inteligencia Militar: Busca el entendimiento del Enemigo </a:t>
            </a:r>
          </a:p>
          <a:p>
            <a:r>
              <a:rPr lang="es-GT" dirty="0"/>
              <a:t>Inteligencia Negocio Busca Conocerse a si mismo  Es decir a la organización o la empresa que lo implementa. </a:t>
            </a:r>
          </a:p>
          <a:p>
            <a:r>
              <a:rPr lang="es-GT" dirty="0"/>
              <a:t>Atravez de la creacion de modelos de datos que tengan en cuenta metricas y objetivos que permitan ejercer una mejor toma de decisiones.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51706-9842-6842-B6AB-A9065AC84EAD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2457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Inteligencia Militar: Busca el entendimiento del Enemigo </a:t>
            </a:r>
          </a:p>
          <a:p>
            <a:r>
              <a:rPr lang="es-GT" dirty="0"/>
              <a:t>Inteligencia Negocio Busca Conocerse a si mismo  Es decir a la organización o la empresa que lo implementa. </a:t>
            </a:r>
          </a:p>
          <a:p>
            <a:r>
              <a:rPr lang="es-GT" dirty="0"/>
              <a:t>Atravez de la creacion de modelos de datos que tengan en cuenta metricas y objetivos que permitan ejercer una mejor toma de decisiones.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651706-9842-6842-B6AB-A9065AC84EAD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868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D2F87-B05D-6C5C-EE45-2EC923AE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4BC98B-8768-3BAB-9B40-CECB1A4F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9CCA2-4BFD-E1A2-75A0-5F70E200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B6A23F-2ACA-09C7-D709-A3509578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18FF6-D167-D12C-DDDE-00BD96E4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141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1E7F9-D7AE-C7A3-5329-7B32C158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8B33EB-E329-6A7F-F784-5D7BAF667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3EC8ED-013F-BE9A-BFED-8BA4A1A1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DC6B5-AFC0-70FA-FDB0-C8D67D22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30158F-A6D8-70E1-3EBD-67151108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72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790C2FD-B6B9-BE3F-AC3E-B128DB75A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D7D990-4E92-2F8A-F386-AAE1F534F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542A2E-5049-E9EF-85C0-F7191FD9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55AC7-9CD8-A8E3-C7A5-348E0BE7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697AC6-998A-53E0-2256-FC5FD59E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7852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33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6F55F-2B72-AC68-759D-2D0D3B3D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DC86F-4CD0-0935-F50E-D32A29D1E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08DF4-E48E-008B-7364-BDEBB9E6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0F7EE6-E03B-BC4D-6F32-C330D8A4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D33E1A-CC6C-E7FC-849E-8F8F3FED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2877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E1C6C-63FD-FC63-2C83-B237FAFB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A0B84-D3F3-D674-820A-C9721354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BBA484-6AD7-05FB-809C-2F3F611C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621829-8531-88C0-CCFB-D243C55E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2814AA-B1E0-9564-064B-484D7B5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3112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81F3F-E2E5-F3F4-8381-17B54C73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461B80-BAA9-CA67-AA31-00CFDB137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BD96EB-293D-24B0-8064-182F7F777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D4366C-3E0E-D106-6C86-CF56823F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CCAE8F-3392-B532-164C-E24CB80A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BFD6EE-492D-48C0-B178-7E07B0E6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2593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E72AB-26EA-2CFB-CD3D-87CF4A71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6AC665-C8F2-9346-FB29-BEF9C4C1B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995EF6-FB7C-20CC-F909-DC9A40503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6F01860-E9E7-0FFD-1C33-C22237560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E28410-395D-3506-18D5-5B87C925E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C8D353-34BB-E078-F6A0-19B99C5F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016DD9-AE58-B50C-3444-35C65939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E3BE56-D24C-4639-92A2-81DB0C37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0908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0A059-26A3-11F0-481D-BC2D3253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36F72E-17C5-5DAD-4CAA-E950FC9C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07F6AA-1E2B-8B4A-04AB-7520F109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785B8E-64DE-3950-D745-DA47BD69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7253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DB4C5A7-D8BF-D7E2-C488-85A1BD9C9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635CE1-4BC2-D1E0-F16B-33B3CF3C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CF1318-7DC5-725D-766C-C1DD44B6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877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B9630-F940-4475-2D8C-D2BE71FB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25AC8-C511-DF99-DB9B-766BFC4D8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5E33FE-6D3A-26AF-49DD-92066A13F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27F4EF-3D0B-DA6E-6166-45352A51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0C6061-A8DE-2EE0-94ED-535ED257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D3D2B2-83F7-9C36-01DB-90D529A0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3287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ED38F-732D-48DC-DFA4-2938B11F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3EDF62-ACAB-2EE0-0624-D59B208D4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0C069E-6A92-F4DA-2F7A-7BBD23BC3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DA9801-B4EF-EC93-FF88-F2A7ED0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144EE3-2691-FD72-320D-EC5FBA45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E09FB4-0489-89B0-D286-6AF87237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4401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09CFEB-1423-D808-B4AE-F25638C5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F2287-9B1E-382F-1558-23EEED6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1FB21C-264C-3B63-1861-723E5C7B0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2784-AE21-164F-B000-377A1BDCA93F}" type="datetimeFigureOut">
              <a:rPr lang="es-GT" smtClean="0"/>
              <a:t>5/05/23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D0A53C-5CAB-E90C-2013-49BBBD082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A247BF-F4DA-3FD0-C42B-D67E43A0F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94CF9-6F54-2E48-AFEE-60CE556609F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8080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t.com/@eestebanc/demo-content/demo-a8db?lang=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dps2kK_5M?feature=oembed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://virtual.umng.edu.co/distancia/ecosistema/ovas/ingenieria_informatica/innovacion_tecnologica/unidad_3/medios/interactividades/pat9_9/pat9_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4" name="Rectangle 2077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38D48F-F277-B2B8-BFB4-457ECD527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es-GT" dirty="0"/>
              <a:t>Taller Business Intelligence</a:t>
            </a:r>
          </a:p>
        </p:txBody>
      </p:sp>
      <p:grpSp>
        <p:nvGrpSpPr>
          <p:cNvPr id="2095" name="Group 2079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6" name="Rectangle 2081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F9E08D8D-DAE2-11C0-620E-DAF3C5DD0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lnSpcReduction="10000"/>
          </a:bodyPr>
          <a:lstStyle/>
          <a:p>
            <a:pPr algn="l"/>
            <a:r>
              <a:rPr lang="es-GT" dirty="0"/>
              <a:t>Ing. Elmer Esteban</a:t>
            </a:r>
          </a:p>
          <a:p>
            <a:pPr algn="l"/>
            <a:r>
              <a:rPr lang="es-GT" dirty="0"/>
              <a:t>Ing. Erwin Mendez</a:t>
            </a:r>
          </a:p>
        </p:txBody>
      </p:sp>
      <p:sp>
        <p:nvSpPr>
          <p:cNvPr id="2097" name="Rectangle 208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ogo UMG – fjvillatoro">
            <a:extLst>
              <a:ext uri="{FF2B5EF4-FFF2-40B4-BE49-F238E27FC236}">
                <a16:creationId xmlns:a16="http://schemas.microsoft.com/office/drawing/2014/main" id="{FC87C988-9285-1208-BD18-F19BE59A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597" y="2004652"/>
            <a:ext cx="5608830" cy="284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5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BBAD731-DCA5-1175-20BD-8598A21A0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90" y="643467"/>
            <a:ext cx="9095619" cy="5571066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926BA3A3-F6B6-A74D-855E-1AD72077F555}"/>
              </a:ext>
            </a:extLst>
          </p:cNvPr>
          <p:cNvSpPr txBox="1"/>
          <p:nvPr/>
        </p:nvSpPr>
        <p:spPr>
          <a:xfrm>
            <a:off x="143427" y="0"/>
            <a:ext cx="66717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886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E8CA62-F413-AA24-1F34-8C941A43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29" y="643467"/>
            <a:ext cx="793034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43D0E-1860-8B0F-2FD3-B421582DE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Competencias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Desarrollar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C5FD951-17D9-C1A6-27B2-184FED888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438767"/>
            <a:ext cx="7608304" cy="4051422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5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0571E-9E3D-F72C-0D31-FFCF7A35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Link Taller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B6CE25-6B4D-E0EE-A3FF-F10000CF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Instalación de Herramientas</a:t>
            </a:r>
          </a:p>
          <a:p>
            <a:r>
              <a:rPr lang="es-GT" dirty="0">
                <a:hlinkClick r:id="rId2"/>
              </a:rPr>
              <a:t>https://sonat.com/@eestebanc/demo-content/demo-a8db?lang=en</a:t>
            </a:r>
            <a:endParaRPr lang="es-GT" dirty="0"/>
          </a:p>
          <a:p>
            <a:endParaRPr lang="es-GT" dirty="0"/>
          </a:p>
          <a:p>
            <a:pPr marL="0" indent="0">
              <a:buNone/>
            </a:pPr>
            <a:r>
              <a:rPr lang="es-GT" dirty="0"/>
              <a:t> </a:t>
            </a:r>
          </a:p>
          <a:p>
            <a:endParaRPr lang="es-GT" dirty="0"/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E322D3A0-ACB7-4A38-9FF4-FAAD5A89584E}"/>
              </a:ext>
            </a:extLst>
          </p:cNvPr>
          <p:cNvSpPr txBox="1"/>
          <p:nvPr/>
        </p:nvSpPr>
        <p:spPr>
          <a:xfrm>
            <a:off x="302595" y="88126"/>
            <a:ext cx="6944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227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14487-23B8-F24C-AE54-BBEC30541E27}"/>
              </a:ext>
            </a:extLst>
          </p:cNvPr>
          <p:cNvSpPr txBox="1"/>
          <p:nvPr/>
        </p:nvSpPr>
        <p:spPr>
          <a:xfrm>
            <a:off x="5185349" y="306186"/>
            <a:ext cx="1821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C5EB4-A685-8C4A-8EB3-0A0CD1E8E3F6}"/>
              </a:ext>
            </a:extLst>
          </p:cNvPr>
          <p:cNvSpPr txBox="1"/>
          <p:nvPr/>
        </p:nvSpPr>
        <p:spPr>
          <a:xfrm>
            <a:off x="866410" y="1614833"/>
            <a:ext cx="518092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1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ADD0-8611-F548-877A-640A430EE514}"/>
              </a:ext>
            </a:extLst>
          </p:cNvPr>
          <p:cNvSpPr txBox="1"/>
          <p:nvPr/>
        </p:nvSpPr>
        <p:spPr>
          <a:xfrm>
            <a:off x="805496" y="1914915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E9C0-F6B2-9649-B01A-7AAE755751AE}"/>
              </a:ext>
            </a:extLst>
          </p:cNvPr>
          <p:cNvSpPr txBox="1"/>
          <p:nvPr/>
        </p:nvSpPr>
        <p:spPr>
          <a:xfrm>
            <a:off x="1585344" y="1738957"/>
            <a:ext cx="177965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Introducción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BI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FA90E6-2F2E-8740-B1ED-21AEAE7E024D}"/>
              </a:ext>
            </a:extLst>
          </p:cNvPr>
          <p:cNvSpPr txBox="1">
            <a:spLocks/>
          </p:cNvSpPr>
          <p:nvPr/>
        </p:nvSpPr>
        <p:spPr>
          <a:xfrm>
            <a:off x="1585344" y="2127037"/>
            <a:ext cx="3472114" cy="5198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1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¿Que es?</a:t>
            </a:r>
          </a:p>
          <a:p>
            <a:pPr algn="l">
              <a:lnSpc>
                <a:spcPts val="1750"/>
              </a:lnSpc>
            </a:pPr>
            <a:r>
              <a:rPr lang="en-US" sz="11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Ventajas</a:t>
            </a:r>
            <a:endParaRPr lang="en-US" sz="11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B15D8-872E-9F4C-907E-CFECF2B2A514}"/>
              </a:ext>
            </a:extLst>
          </p:cNvPr>
          <p:cNvSpPr txBox="1"/>
          <p:nvPr/>
        </p:nvSpPr>
        <p:spPr>
          <a:xfrm>
            <a:off x="6972855" y="1614833"/>
            <a:ext cx="784190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4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7F645-4BEF-D540-877F-E8DBBDF2A177}"/>
              </a:ext>
            </a:extLst>
          </p:cNvPr>
          <p:cNvSpPr txBox="1"/>
          <p:nvPr/>
        </p:nvSpPr>
        <p:spPr>
          <a:xfrm>
            <a:off x="7062623" y="1914915"/>
            <a:ext cx="6944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4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95603-A77D-1A44-812F-E4AD0E828236}"/>
              </a:ext>
            </a:extLst>
          </p:cNvPr>
          <p:cNvSpPr txBox="1"/>
          <p:nvPr/>
        </p:nvSpPr>
        <p:spPr>
          <a:xfrm>
            <a:off x="7957886" y="1738957"/>
            <a:ext cx="221727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Taller Tableau Prep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ECCAAD7-628F-0343-9D8E-6904E907DB34}"/>
              </a:ext>
            </a:extLst>
          </p:cNvPr>
          <p:cNvSpPr txBox="1">
            <a:spLocks/>
          </p:cNvSpPr>
          <p:nvPr/>
        </p:nvSpPr>
        <p:spPr>
          <a:xfrm>
            <a:off x="7957886" y="2127037"/>
            <a:ext cx="3472114" cy="5198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Práctica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45 Min. </a:t>
            </a:r>
          </a:p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Descanso 10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735E-B67E-BF4F-A395-3CF9E9DA1475}"/>
              </a:ext>
            </a:extLst>
          </p:cNvPr>
          <p:cNvSpPr txBox="1"/>
          <p:nvPr/>
        </p:nvSpPr>
        <p:spPr>
          <a:xfrm>
            <a:off x="694890" y="3422728"/>
            <a:ext cx="689612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2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B44D4-6D04-DD43-9C15-3C68EFB59CFB}"/>
              </a:ext>
            </a:extLst>
          </p:cNvPr>
          <p:cNvSpPr txBox="1"/>
          <p:nvPr/>
        </p:nvSpPr>
        <p:spPr>
          <a:xfrm>
            <a:off x="730156" y="3722809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4F853-256B-9941-8BBA-3E48E3BD27BD}"/>
              </a:ext>
            </a:extLst>
          </p:cNvPr>
          <p:cNvSpPr txBox="1"/>
          <p:nvPr/>
        </p:nvSpPr>
        <p:spPr>
          <a:xfrm>
            <a:off x="1628914" y="3693150"/>
            <a:ext cx="2206053" cy="507831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Herramientas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de BI</a:t>
            </a:r>
          </a:p>
          <a:p>
            <a:r>
              <a:rPr lang="en-US" sz="11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Tendencias</a:t>
            </a:r>
            <a:r>
              <a:rPr lang="en-US" sz="11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Actuales</a:t>
            </a:r>
            <a:endParaRPr lang="en-US" sz="11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49800-EB07-3049-9FF3-2C798B26F2FA}"/>
              </a:ext>
            </a:extLst>
          </p:cNvPr>
          <p:cNvSpPr txBox="1"/>
          <p:nvPr/>
        </p:nvSpPr>
        <p:spPr>
          <a:xfrm>
            <a:off x="6996901" y="3422728"/>
            <a:ext cx="760144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5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0C-4B0F-FB49-B4B6-91E42E0E32F0}"/>
              </a:ext>
            </a:extLst>
          </p:cNvPr>
          <p:cNvSpPr txBox="1"/>
          <p:nvPr/>
        </p:nvSpPr>
        <p:spPr>
          <a:xfrm>
            <a:off x="7072242" y="3722809"/>
            <a:ext cx="68480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1F5513-009F-E242-8B32-4AE1A7665242}"/>
              </a:ext>
            </a:extLst>
          </p:cNvPr>
          <p:cNvSpPr txBox="1"/>
          <p:nvPr/>
        </p:nvSpPr>
        <p:spPr>
          <a:xfrm>
            <a:off x="7957886" y="3546852"/>
            <a:ext cx="260520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Taller Tableau Desktop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8C42DC3-8143-584F-A0D4-B837E7DF65D3}"/>
              </a:ext>
            </a:extLst>
          </p:cNvPr>
          <p:cNvSpPr txBox="1">
            <a:spLocks/>
          </p:cNvSpPr>
          <p:nvPr/>
        </p:nvSpPr>
        <p:spPr>
          <a:xfrm>
            <a:off x="7957886" y="3934931"/>
            <a:ext cx="3472114" cy="51982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Práctica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90 Min. </a:t>
            </a:r>
          </a:p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Descanso 10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0D21-3515-1C4A-A145-F38E9C0854CF}"/>
              </a:ext>
            </a:extLst>
          </p:cNvPr>
          <p:cNvSpPr txBox="1"/>
          <p:nvPr/>
        </p:nvSpPr>
        <p:spPr>
          <a:xfrm>
            <a:off x="664432" y="5230622"/>
            <a:ext cx="720070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3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D164-B9F0-EE40-A30A-CFE28EA7C8C6}"/>
              </a:ext>
            </a:extLst>
          </p:cNvPr>
          <p:cNvSpPr txBox="1"/>
          <p:nvPr/>
        </p:nvSpPr>
        <p:spPr>
          <a:xfrm>
            <a:off x="717332" y="5530703"/>
            <a:ext cx="66717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3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1941E-ABC1-9046-87F3-C09AF5C84B52}"/>
              </a:ext>
            </a:extLst>
          </p:cNvPr>
          <p:cNvSpPr txBox="1"/>
          <p:nvPr/>
        </p:nvSpPr>
        <p:spPr>
          <a:xfrm>
            <a:off x="1585343" y="5354746"/>
            <a:ext cx="2398827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Arquitectura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CEEF2-5879-E745-8244-34A632B864B3}"/>
              </a:ext>
            </a:extLst>
          </p:cNvPr>
          <p:cNvSpPr txBox="1">
            <a:spLocks/>
          </p:cNvSpPr>
          <p:nvPr/>
        </p:nvSpPr>
        <p:spPr>
          <a:xfrm>
            <a:off x="1585344" y="5742825"/>
            <a:ext cx="3472114" cy="252057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Como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Funciona</a:t>
            </a: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EBD9B-1B0D-B541-9756-43D5C04CFAA4}"/>
              </a:ext>
            </a:extLst>
          </p:cNvPr>
          <p:cNvSpPr txBox="1"/>
          <p:nvPr/>
        </p:nvSpPr>
        <p:spPr>
          <a:xfrm>
            <a:off x="7008122" y="5230622"/>
            <a:ext cx="748923" cy="115416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6900" b="1" dirty="0">
                <a:solidFill>
                  <a:schemeClr val="accent6">
                    <a:alpha val="2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2FBD6-BE85-4E45-A967-3EF632842DF4}"/>
              </a:ext>
            </a:extLst>
          </p:cNvPr>
          <p:cNvSpPr txBox="1"/>
          <p:nvPr/>
        </p:nvSpPr>
        <p:spPr>
          <a:xfrm>
            <a:off x="7077051" y="5530703"/>
            <a:ext cx="67999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55F3EC-8503-1D4F-811A-15D4747FB851}"/>
              </a:ext>
            </a:extLst>
          </p:cNvPr>
          <p:cNvSpPr txBox="1"/>
          <p:nvPr/>
        </p:nvSpPr>
        <p:spPr>
          <a:xfrm>
            <a:off x="7957886" y="5354746"/>
            <a:ext cx="1669047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Práctica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Final 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605EBC6-BD7F-3240-929D-E99AA6C99AB4}"/>
              </a:ext>
            </a:extLst>
          </p:cNvPr>
          <p:cNvSpPr txBox="1">
            <a:spLocks/>
          </p:cNvSpPr>
          <p:nvPr/>
        </p:nvSpPr>
        <p:spPr>
          <a:xfrm>
            <a:off x="7957886" y="5742825"/>
            <a:ext cx="3472114" cy="252057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30 </a:t>
            </a:r>
            <a:r>
              <a:rPr lang="en-US" sz="1200" dirty="0" err="1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Minutos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491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C01FF-EE05-64B8-75A2-01A93849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s-GT" sz="4800" b="1" dirty="0"/>
              <a:t>Problemática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A9B230-40BB-8DD1-9760-E34FEE2E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35" y="2326333"/>
            <a:ext cx="6965950" cy="3639450"/>
          </a:xfrm>
        </p:spPr>
        <p:txBody>
          <a:bodyPr anchor="ctr">
            <a:normAutofit/>
          </a:bodyPr>
          <a:lstStyle/>
          <a:p>
            <a:r>
              <a:rPr lang="es-GT" sz="2000" dirty="0"/>
              <a:t>Diariamente y segundo a segundo las organizaciones se inundan de datos provenientes de múltiples fuentes de datos.</a:t>
            </a:r>
          </a:p>
          <a:p>
            <a:endParaRPr lang="es-GT" sz="2000" dirty="0"/>
          </a:p>
          <a:p>
            <a:endParaRPr lang="es-GT" sz="2000" dirty="0"/>
          </a:p>
          <a:p>
            <a:endParaRPr lang="es-GT" sz="2000" dirty="0"/>
          </a:p>
          <a:p>
            <a:r>
              <a:rPr lang="es-GT" sz="2000" b="1" dirty="0">
                <a:effectLst/>
              </a:rPr>
              <a:t>¿Las organizaciones están preparadas para procesar ese gran volumen de datos y a partir de ellos apoyar la toma de decisiones? </a:t>
            </a:r>
          </a:p>
          <a:p>
            <a:pPr marL="0" indent="0">
              <a:buNone/>
            </a:pPr>
            <a:r>
              <a:rPr lang="es-GT" sz="2000" b="1" dirty="0"/>
              <a:t>	Afirmativa		Negativa</a:t>
            </a:r>
            <a:endParaRPr lang="es-GT" sz="2000" dirty="0"/>
          </a:p>
          <a:p>
            <a:endParaRPr lang="es-GT" sz="2000" dirty="0"/>
          </a:p>
        </p:txBody>
      </p:sp>
      <p:pic>
        <p:nvPicPr>
          <p:cNvPr id="1028" name="Picture 4" descr="Qué es Power BI ? Juega con este informe para probar | Biist Pro">
            <a:extLst>
              <a:ext uri="{FF2B5EF4-FFF2-40B4-BE49-F238E27FC236}">
                <a16:creationId xmlns:a16="http://schemas.microsoft.com/office/drawing/2014/main" id="{1E4B10AA-BB2A-4F9F-E1D4-4E47BF41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4185" y="2484255"/>
            <a:ext cx="2664970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cono de línea para existe 16063102 Vector en Vecteezy">
            <a:extLst>
              <a:ext uri="{FF2B5EF4-FFF2-40B4-BE49-F238E27FC236}">
                <a16:creationId xmlns:a16="http://schemas.microsoft.com/office/drawing/2014/main" id="{C668B251-FCD2-015F-7594-9AB88066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9" y="5700973"/>
            <a:ext cx="590970" cy="59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ímbolo De Icono De Oportunidad Signo Creativo De La Colección De Iconos  Crm Icono De Oportunidad Plana Rellenado Para Ordenador Stock de  ilustración - Ilustración de gente, insignia: 152165720">
            <a:extLst>
              <a:ext uri="{FF2B5EF4-FFF2-40B4-BE49-F238E27FC236}">
                <a16:creationId xmlns:a16="http://schemas.microsoft.com/office/drawing/2014/main" id="{2C35CB40-352D-AAA0-0161-95B3DBA3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t="17197" r="13898" b="6861"/>
          <a:stretch/>
        </p:blipFill>
        <p:spPr bwMode="auto">
          <a:xfrm>
            <a:off x="4089399" y="5549105"/>
            <a:ext cx="749300" cy="83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E697DB8-9B6D-6D32-4997-DC5303B4EC02}"/>
              </a:ext>
            </a:extLst>
          </p:cNvPr>
          <p:cNvSpPr txBox="1"/>
          <p:nvPr/>
        </p:nvSpPr>
        <p:spPr>
          <a:xfrm>
            <a:off x="57606" y="0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4226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F4CE-DD96-E38E-5F69-6B94E26B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Elementos multimedia en línea 3" descr="Qué es Business Intelligence">
            <a:hlinkClick r:id="" action="ppaction://media"/>
            <a:extLst>
              <a:ext uri="{FF2B5EF4-FFF2-40B4-BE49-F238E27FC236}">
                <a16:creationId xmlns:a16="http://schemas.microsoft.com/office/drawing/2014/main" id="{F57CFD21-73FE-068D-0854-4696DC78EE9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58308" y="365125"/>
            <a:ext cx="10286337" cy="581217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939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9016D78-A65E-2A15-9DF8-503D52427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83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7AA9723-FC35-4055-172D-19461640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33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1" name="Rectangle 415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C01FF-EE05-64B8-75A2-01A93849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s-GT" sz="4800" b="1" dirty="0"/>
              <a:t>Pirámide de la Información</a:t>
            </a:r>
          </a:p>
        </p:txBody>
      </p:sp>
      <p:sp>
        <p:nvSpPr>
          <p:cNvPr id="4153" name="Rectangle 415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5" name="Rectangle 415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irámide que muestra los niveles y el flujo en el que viaja la información y el Business Intelligence, desde el dueño de negocio hasta los roles operativos">
            <a:extLst>
              <a:ext uri="{FF2B5EF4-FFF2-40B4-BE49-F238E27FC236}">
                <a16:creationId xmlns:a16="http://schemas.microsoft.com/office/drawing/2014/main" id="{DE80F9BC-487C-354C-1DF3-5BA376FB6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 bwMode="auto">
          <a:xfrm>
            <a:off x="1910415" y="2308066"/>
            <a:ext cx="6528425" cy="303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7" name="Rectangle 415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11C28A-16BE-7BFA-8361-48FD15AB15B0}"/>
              </a:ext>
            </a:extLst>
          </p:cNvPr>
          <p:cNvSpPr txBox="1"/>
          <p:nvPr/>
        </p:nvSpPr>
        <p:spPr>
          <a:xfrm>
            <a:off x="3287014" y="5339787"/>
            <a:ext cx="4383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sz="1100" dirty="0">
                <a:solidFill>
                  <a:schemeClr val="tx2">
                    <a:lumMod val="50000"/>
                  </a:schemeClr>
                </a:solidFill>
              </a:rPr>
              <a:t>“Los datos e información son un activo valioso para la organización”. </a:t>
            </a:r>
          </a:p>
        </p:txBody>
      </p:sp>
    </p:spTree>
    <p:extLst>
      <p:ext uri="{BB962C8B-B14F-4D97-AF65-F5344CB8AC3E}">
        <p14:creationId xmlns:p14="http://schemas.microsoft.com/office/powerpoint/2010/main" val="86731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707AA-4E64-3EBE-0A8B-2A1D2AE5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 err="1"/>
              <a:t>Ventajas</a:t>
            </a:r>
            <a:r>
              <a:rPr lang="en-US" sz="6600" dirty="0"/>
              <a:t> BI</a:t>
            </a:r>
          </a:p>
        </p:txBody>
      </p:sp>
      <p:sp>
        <p:nvSpPr>
          <p:cNvPr id="9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KPI - Key Performance Indicators Icon set with Evaluation, Growth, &amp;  Strategy, etc Stock Vector Image &amp; Art - Alamy">
            <a:extLst>
              <a:ext uri="{FF2B5EF4-FFF2-40B4-BE49-F238E27FC236}">
                <a16:creationId xmlns:a16="http://schemas.microsoft.com/office/drawing/2014/main" id="{0BCDCDD0-A43D-6F55-1BEF-585C4958E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t="4815" r="7785" b="8147"/>
          <a:stretch/>
        </p:blipFill>
        <p:spPr bwMode="auto">
          <a:xfrm>
            <a:off x="687431" y="2283014"/>
            <a:ext cx="3325154" cy="36057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Marcador de contenido 4">
            <a:extLst>
              <a:ext uri="{FF2B5EF4-FFF2-40B4-BE49-F238E27FC236}">
                <a16:creationId xmlns:a16="http://schemas.microsoft.com/office/drawing/2014/main" id="{B5CE50A0-BCC0-47F3-5389-AFECC27F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83"/>
          <a:stretch/>
        </p:blipFill>
        <p:spPr>
          <a:xfrm>
            <a:off x="4355451" y="2283014"/>
            <a:ext cx="7149118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3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8C01FF-EE05-64B8-75A2-01A93849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 err="1"/>
              <a:t>Herramientas</a:t>
            </a:r>
            <a:r>
              <a:rPr lang="en-US" sz="5200" b="1" dirty="0"/>
              <a:t> de BI</a:t>
            </a:r>
          </a:p>
        </p:txBody>
      </p:sp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B92F46-E7BD-9F9F-C52D-2FFA0FF9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2"/>
          <a:stretch/>
        </p:blipFill>
        <p:spPr>
          <a:xfrm>
            <a:off x="838199" y="2792513"/>
            <a:ext cx="5140661" cy="3093838"/>
          </a:xfrm>
          <a:prstGeom prst="rect">
            <a:avLst/>
          </a:prstGeom>
        </p:spPr>
      </p:pic>
      <p:pic>
        <p:nvPicPr>
          <p:cNvPr id="1026" name="Picture 2" descr="Gartner magic quadrant 2022">
            <a:extLst>
              <a:ext uri="{FF2B5EF4-FFF2-40B4-BE49-F238E27FC236}">
                <a16:creationId xmlns:a16="http://schemas.microsoft.com/office/drawing/2014/main" id="{7F79C67B-F8EA-48C1-1E28-2B318387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3576" y="2399494"/>
            <a:ext cx="3559787" cy="38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Web design con relleno sólido">
            <a:hlinkClick r:id="rId4"/>
            <a:extLst>
              <a:ext uri="{FF2B5EF4-FFF2-40B4-BE49-F238E27FC236}">
                <a16:creationId xmlns:a16="http://schemas.microsoft.com/office/drawing/2014/main" id="{8035ACFF-A809-B536-CFE5-D6F0B9FF5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9650" y="6049360"/>
            <a:ext cx="730250" cy="73025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3FC35164-88AC-C870-304B-DE15CD411BC7}"/>
              </a:ext>
            </a:extLst>
          </p:cNvPr>
          <p:cNvSpPr txBox="1"/>
          <p:nvPr/>
        </p:nvSpPr>
        <p:spPr>
          <a:xfrm>
            <a:off x="183853" y="164648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chemeClr val="accent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932664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337</Words>
  <Application>Microsoft Macintosh PowerPoint</Application>
  <PresentationFormat>Panorámica</PresentationFormat>
  <Paragraphs>71</Paragraphs>
  <Slides>13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Lato Light</vt:lpstr>
      <vt:lpstr>Poppins</vt:lpstr>
      <vt:lpstr>Tema de Office</vt:lpstr>
      <vt:lpstr>Taller Business Intelligence</vt:lpstr>
      <vt:lpstr>Presentación de PowerPoint</vt:lpstr>
      <vt:lpstr>Problemática</vt:lpstr>
      <vt:lpstr>Presentación de PowerPoint</vt:lpstr>
      <vt:lpstr>Presentación de PowerPoint</vt:lpstr>
      <vt:lpstr>Presentación de PowerPoint</vt:lpstr>
      <vt:lpstr>Pirámide de la Información</vt:lpstr>
      <vt:lpstr>Ventajas BI</vt:lpstr>
      <vt:lpstr>Herramientas de BI</vt:lpstr>
      <vt:lpstr>Presentación de PowerPoint</vt:lpstr>
      <vt:lpstr>Presentación de PowerPoint</vt:lpstr>
      <vt:lpstr>Competencias a Desarrollar</vt:lpstr>
      <vt:lpstr>Link Taller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Business Intelligence</dc:title>
  <dc:creator>Elmer Josue Esteban Chilel</dc:creator>
  <cp:lastModifiedBy>Elmer Josue Esteban Chilel</cp:lastModifiedBy>
  <cp:revision>14</cp:revision>
  <dcterms:created xsi:type="dcterms:W3CDTF">2023-05-05T01:51:07Z</dcterms:created>
  <dcterms:modified xsi:type="dcterms:W3CDTF">2023-05-06T00:38:15Z</dcterms:modified>
</cp:coreProperties>
</file>